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57" r:id="rId4"/>
    <p:sldId id="262" r:id="rId5"/>
    <p:sldId id="265" r:id="rId6"/>
    <p:sldId id="276" r:id="rId7"/>
    <p:sldId id="271" r:id="rId8"/>
    <p:sldId id="263" r:id="rId9"/>
    <p:sldId id="264" r:id="rId10"/>
    <p:sldId id="272" r:id="rId11"/>
    <p:sldId id="258" r:id="rId12"/>
    <p:sldId id="273" r:id="rId13"/>
    <p:sldId id="259" r:id="rId14"/>
    <p:sldId id="260" r:id="rId15"/>
    <p:sldId id="261" r:id="rId16"/>
    <p:sldId id="266" r:id="rId17"/>
    <p:sldId id="267" r:id="rId18"/>
    <p:sldId id="268" r:id="rId19"/>
    <p:sldId id="269" r:id="rId20"/>
    <p:sldId id="279" r:id="rId21"/>
    <p:sldId id="270" r:id="rId22"/>
  </p:sldIdLst>
  <p:sldSz cx="9144000" cy="6858000" type="screen4x3"/>
  <p:notesSz cx="6877050" cy="96567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31A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176" autoAdjust="0"/>
    <p:restoredTop sz="94660"/>
  </p:normalViewPr>
  <p:slideViewPr>
    <p:cSldViewPr>
      <p:cViewPr varScale="1">
        <p:scale>
          <a:sx n="68" d="100"/>
          <a:sy n="68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BD96-1062-43FA-86A2-10CB29BD58CD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428F-7A59-424A-A9AC-73CD444EC1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3380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BD96-1062-43FA-86A2-10CB29BD58CD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428F-7A59-424A-A9AC-73CD444EC1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12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BD96-1062-43FA-86A2-10CB29BD58CD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428F-7A59-424A-A9AC-73CD444EC1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3602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BD96-1062-43FA-86A2-10CB29BD58CD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428F-7A59-424A-A9AC-73CD444EC1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1703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BD96-1062-43FA-86A2-10CB29BD58CD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428F-7A59-424A-A9AC-73CD444EC1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684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BD96-1062-43FA-86A2-10CB29BD58CD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428F-7A59-424A-A9AC-73CD444EC1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9090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BD96-1062-43FA-86A2-10CB29BD58CD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428F-7A59-424A-A9AC-73CD444EC1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7297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BD96-1062-43FA-86A2-10CB29BD58CD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428F-7A59-424A-A9AC-73CD444EC1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1750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BD96-1062-43FA-86A2-10CB29BD58CD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428F-7A59-424A-A9AC-73CD444EC1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0229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BD96-1062-43FA-86A2-10CB29BD58CD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428F-7A59-424A-A9AC-73CD444EC1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2225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BD96-1062-43FA-86A2-10CB29BD58CD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428F-7A59-424A-A9AC-73CD444EC1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8178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EBD96-1062-43FA-86A2-10CB29BD58CD}" type="datetimeFigureOut">
              <a:rPr lang="ru-RU" smtClean="0"/>
              <a:pPr/>
              <a:t>18.01.2013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9428F-7A59-424A-A9AC-73CD444EC1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592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9000" contrast="-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53" y="-459432"/>
            <a:ext cx="9144000" cy="78214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-747464"/>
            <a:ext cx="8582431" cy="2592287"/>
          </a:xfrm>
        </p:spPr>
        <p:txBody>
          <a:bodyPr>
            <a:normAutofit/>
          </a:bodyPr>
          <a:lstStyle/>
          <a:p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/>
            </a:r>
            <a:b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ru-RU" b="1" i="1" cap="all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«</a:t>
            </a:r>
            <a:r>
              <a:rPr lang="ru-RU" sz="7300" b="1" i="1" cap="all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М</a:t>
            </a:r>
            <a:r>
              <a:rPr lang="ru-RU" b="1" i="1" cap="all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ожно ли верить народным приметам?»</a:t>
            </a:r>
            <a:endParaRPr lang="ru-RU" b="1" i="1" cap="all" dirty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0072" y="5301208"/>
            <a:ext cx="35477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solidFill>
                  <a:srgbClr val="7030A0"/>
                </a:solidFill>
                <a:latin typeface="Arial Black" pitchFamily="34" charset="0"/>
              </a:rPr>
              <a:t>МАУДО г. Ялуторовска </a:t>
            </a:r>
          </a:p>
          <a:p>
            <a:r>
              <a:rPr lang="ru-RU" sz="2000" i="1" dirty="0" smtClean="0">
                <a:solidFill>
                  <a:srgbClr val="7030A0"/>
                </a:solidFill>
                <a:latin typeface="Arial Black" pitchFamily="34" charset="0"/>
              </a:rPr>
              <a:t>«Детский сад №8»</a:t>
            </a:r>
          </a:p>
          <a:p>
            <a:r>
              <a:rPr lang="ru-RU" sz="1600" i="1" dirty="0" smtClean="0">
                <a:solidFill>
                  <a:srgbClr val="7030A0"/>
                </a:solidFill>
                <a:latin typeface="Arial Black" pitchFamily="34" charset="0"/>
              </a:rPr>
              <a:t>Руководитель проекта: </a:t>
            </a:r>
          </a:p>
          <a:p>
            <a:r>
              <a:rPr lang="ru-RU" sz="1600" i="1" dirty="0" smtClean="0">
                <a:solidFill>
                  <a:srgbClr val="7030A0"/>
                </a:solidFill>
                <a:latin typeface="Arial Black" pitchFamily="34" charset="0"/>
              </a:rPr>
              <a:t>Аксенова Елена Викторовна</a:t>
            </a:r>
            <a:endParaRPr lang="ru-RU" sz="1600" i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7904" y="6858000"/>
            <a:ext cx="2172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002060"/>
                </a:solidFill>
                <a:latin typeface="Arial Black" pitchFamily="34" charset="0"/>
              </a:rPr>
              <a:t>2012 год</a:t>
            </a:r>
            <a:endParaRPr lang="ru-RU" sz="3200" i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13501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53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Народные приметы</a:t>
            </a:r>
            <a:r>
              <a:rPr lang="ru-RU" sz="5300" i="1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5300" i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– 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/>
            </a:r>
            <a:b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4900" i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это наблюдение за погодой без </a:t>
            </a:r>
            <a:r>
              <a:rPr lang="ru-RU" sz="4900" i="1" dirty="0" err="1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метеоприборов</a:t>
            </a:r>
            <a:r>
              <a:rPr lang="ru-RU" sz="4900" i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по природным явлениям, животным, растениям…</a:t>
            </a:r>
            <a:endParaRPr lang="ru-RU" sz="4900" i="1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63933"/>
            <a:ext cx="2304256" cy="22048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643242"/>
            <a:ext cx="2448272" cy="20768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8350" y="4643242"/>
            <a:ext cx="3735858" cy="20768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96280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i="1" dirty="0" smtClean="0">
                <a:ln w="24500" cmpd="dbl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Сейчас погоду определяют метеорологи</a:t>
            </a:r>
            <a:endParaRPr lang="ru-RU" dirty="0" smtClean="0">
              <a:ln w="24500" cmpd="dbl">
                <a:solidFill>
                  <a:srgbClr val="FFFF00"/>
                </a:solidFill>
                <a:prstDash val="solid"/>
                <a:miter lim="800000"/>
              </a:ln>
              <a:solidFill>
                <a:srgbClr val="C0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433" y="3789040"/>
            <a:ext cx="3005923" cy="2287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 descr="C:\Users\Елена\Desktop\метеорология\69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3644" y="1197997"/>
            <a:ext cx="2880320" cy="20882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метеорология\Datchiki_42d79683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827" y="1124744"/>
            <a:ext cx="3051134" cy="21602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Елена\Desktop\метеорология\Station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7854" y="3897233"/>
            <a:ext cx="2852126" cy="21796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Елена\Desktop\метеорология\dalniy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3324" y="2204864"/>
            <a:ext cx="2880320" cy="21602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Елена\Desktop\метеорология\post-2-12530237269333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8545" y="4587202"/>
            <a:ext cx="2944010" cy="21796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37289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199" y="26064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i="1" dirty="0" smtClean="0"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Arial Black" pitchFamily="34" charset="0"/>
              </a:rPr>
              <a:t>Метеорологический прогноз – </a:t>
            </a:r>
          </a:p>
          <a:p>
            <a:pPr marL="0" indent="0" algn="ctr">
              <a:buNone/>
            </a:pPr>
            <a:r>
              <a:rPr lang="ru-RU" sz="4400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это когда исследуют погоду </a:t>
            </a:r>
            <a:r>
              <a:rPr lang="ru-RU" sz="4400" i="1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метеоприборами</a:t>
            </a:r>
            <a:r>
              <a:rPr lang="ru-RU" sz="4400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 и передают через СМИ</a:t>
            </a:r>
            <a:endParaRPr lang="ru-RU" sz="4400" i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21241"/>
            <a:ext cx="3384376" cy="2473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9" y="4146908"/>
            <a:ext cx="3456384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038275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0"/>
            <a:ext cx="8748465" cy="638132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79512" y="332656"/>
            <a:ext cx="878497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7030A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Для наблюдений мы выбрали приметы: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Century Schoolbook" pitchFamily="18" charset="0"/>
              </a:rPr>
              <a:t>Облака идут против ветра – к </a:t>
            </a:r>
            <a:r>
              <a:rPr lang="ru-RU" sz="22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Century Schoolbook" pitchFamily="18" charset="0"/>
              </a:rPr>
              <a:t>снегу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2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C00000"/>
                </a:solidFill>
                <a:latin typeface="Century Schoolbook" pitchFamily="18" charset="0"/>
              </a:rPr>
              <a:t>Если вокруг солнца виден туманный круг – к метели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2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Century Schoolbook" pitchFamily="18" charset="0"/>
              </a:rPr>
              <a:t>Дым из трубы столбом – к морозу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2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C00000"/>
                </a:solidFill>
                <a:latin typeface="Century Schoolbook" pitchFamily="18" charset="0"/>
              </a:rPr>
              <a:t>Вороны и галки вьются в воздухе – перед снегопадом, садятся на снег – к оттепели, садятся на вершины деревьев – к морозу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2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Century Schoolbook" pitchFamily="18" charset="0"/>
              </a:rPr>
              <a:t>Синички летают возле жилья человека – к морозу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2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C00000"/>
                </a:solidFill>
                <a:latin typeface="Century Schoolbook" pitchFamily="18" charset="0"/>
              </a:rPr>
              <a:t>Воробьи дружно расчирикались – к оттепели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2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Century Schoolbook" pitchFamily="18" charset="0"/>
              </a:rPr>
              <a:t>Пушистый иней на деревьях – к ясной погоде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2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C00000"/>
                </a:solidFill>
                <a:latin typeface="Century Schoolbook" pitchFamily="18" charset="0"/>
              </a:rPr>
              <a:t>Снег под ногами скрипит – к похолоданию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2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Century Schoolbook" pitchFamily="18" charset="0"/>
              </a:rPr>
              <a:t>Если у месяца рожки смотрят вверх – к морозу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2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C00000"/>
                </a:solidFill>
                <a:latin typeface="Century Schoolbook" pitchFamily="18" charset="0"/>
              </a:rPr>
              <a:t>Подул северный ветер, а облаков нет – будет мороз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2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Century Schoolbook" pitchFamily="18" charset="0"/>
              </a:rPr>
              <a:t>Если красный восход – к ветру и к метели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2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C00000"/>
                </a:solidFill>
                <a:latin typeface="Century Schoolbook" pitchFamily="18" charset="0"/>
              </a:rPr>
              <a:t>Собаки валяются в снегу – к непогоде</a:t>
            </a:r>
          </a:p>
        </p:txBody>
      </p:sp>
    </p:spTree>
    <p:extLst>
      <p:ext uri="{BB962C8B-B14F-4D97-AF65-F5344CB8AC3E}">
        <p14:creationId xmlns:p14="http://schemas.microsoft.com/office/powerpoint/2010/main" xmlns="" val="2595869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Разработали календарь погоды и записывали данные</a:t>
            </a:r>
            <a:endParaRPr lang="ru-RU" sz="4400" i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6" name="Рисунок 5" descr="C:\Users\Елена\Desktop\Новая папка\IMG_10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428868"/>
            <a:ext cx="4061613" cy="2794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G:\DCIM\100MSDCF\IMG_10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428868"/>
            <a:ext cx="4143404" cy="27860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495857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7030A0"/>
                </a:solidFill>
                <a:latin typeface="Arial Black" pitchFamily="34" charset="0"/>
              </a:rPr>
              <a:t>Каждый день вели наблюдения</a:t>
            </a:r>
          </a:p>
          <a:p>
            <a:pPr marL="0" indent="0" algn="ctr">
              <a:buNone/>
            </a:pPr>
            <a:r>
              <a:rPr lang="ru-RU" sz="3600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1</a:t>
            </a:r>
            <a:r>
              <a:rPr lang="ru-RU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. За поведением птиц, животных</a:t>
            </a:r>
            <a:endParaRPr lang="ru-RU" i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006" y="3966430"/>
            <a:ext cx="3624994" cy="25834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09933">
            <a:off x="86935" y="1860014"/>
            <a:ext cx="3275487" cy="22838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8377" y="2348880"/>
            <a:ext cx="3334012" cy="27764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110027">
            <a:off x="6124025" y="3317135"/>
            <a:ext cx="3097864" cy="332159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625631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2. </a:t>
            </a:r>
            <a:r>
              <a:rPr lang="ru-RU" i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За </a:t>
            </a:r>
            <a:r>
              <a:rPr lang="ru-RU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рассветом, луной</a:t>
            </a:r>
            <a:r>
              <a:rPr lang="ru-RU" i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, </a:t>
            </a:r>
            <a:r>
              <a:rPr lang="ru-RU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солнцем, 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96368"/>
            <a:ext cx="3226257" cy="33270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1693" y="1143745"/>
            <a:ext cx="3529704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204864"/>
            <a:ext cx="2016224" cy="30281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903670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78501">
            <a:off x="422153" y="3229187"/>
            <a:ext cx="4009700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27523">
            <a:off x="4856319" y="1808770"/>
            <a:ext cx="4032448" cy="28505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1965873" y="10477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104009" y="155172"/>
            <a:ext cx="69958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3</a:t>
            </a:r>
            <a:r>
              <a:rPr lang="ru-RU" sz="3200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. За погодными явлениями, </a:t>
            </a:r>
          </a:p>
          <a:p>
            <a:pPr algn="ctr"/>
            <a:r>
              <a:rPr lang="ru-RU" sz="3200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3200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дымом из труб</a:t>
            </a:r>
            <a:endParaRPr lang="ru-RU" sz="3200" i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0" y="116632"/>
            <a:ext cx="8686800" cy="600953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783374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-1" y="2"/>
            <a:ext cx="9143999" cy="685799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         </a:t>
            </a:r>
          </a:p>
          <a:p>
            <a:pPr marL="0" indent="0">
              <a:buNone/>
            </a:pPr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        4. За температурой воздуха 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Arial Black" pitchFamily="34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C:\Users\Елена\Desktop\Новая папка\IMG_10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3" y="1290637"/>
            <a:ext cx="6696744" cy="47306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8462107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480832">
            <a:off x="-184865" y="1085519"/>
            <a:ext cx="3024336" cy="25202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0466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5. За силой и направлением ветра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026" name="Picture 2" descr="G:\DCIM\100MSDCF\IMG_10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2000240"/>
            <a:ext cx="6215106" cy="4357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067585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G:\DCIM\100MSDCF\IMG_10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3214709" cy="2286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 descr="G:\DCIM\100MSDCF\IMG_103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428604"/>
            <a:ext cx="3214678" cy="235745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1571604" y="44291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500098" y="2786058"/>
            <a:ext cx="4572000" cy="19082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000" b="1" i="1" dirty="0" smtClean="0"/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Arial Black" pitchFamily="34" charset="0"/>
              </a:rPr>
              <a:t>Легостаева  Настя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Arial Black" pitchFamily="34" charset="0"/>
              </a:rPr>
              <a:t>6 лет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Arial Black" pitchFamily="34" charset="0"/>
              </a:rPr>
              <a:t>МАУДО 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Arial Black" pitchFamily="34" charset="0"/>
              </a:rPr>
              <a:t>г. Ялуторовска 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Arial Black" pitchFamily="34" charset="0"/>
              </a:rPr>
              <a:t>«Детский сад №8»</a:t>
            </a:r>
          </a:p>
          <a:p>
            <a:pPr algn="ctr"/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929322" y="3214686"/>
            <a:ext cx="30003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Arial Black" pitchFamily="34" charset="0"/>
              </a:rPr>
              <a:t>Сахарова Лера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Arial Black" pitchFamily="34" charset="0"/>
              </a:rPr>
              <a:t>6 лет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Arial Black" pitchFamily="34" charset="0"/>
              </a:rPr>
              <a:t>МАУДО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Arial Black" pitchFamily="34" charset="0"/>
              </a:rPr>
              <a:t>г. Ялуторовска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Arial Black" pitchFamily="34" charset="0"/>
              </a:rPr>
              <a:t>«Детский сад №8»</a:t>
            </a:r>
          </a:p>
        </p:txBody>
      </p:sp>
      <p:pic>
        <p:nvPicPr>
          <p:cNvPr id="10" name="Picture 2" descr="C:\Users\Ира\Desktop\Всё с флешки\IMG_018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3000372"/>
            <a:ext cx="3214710" cy="221457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1" name="TextBox 10"/>
          <p:cNvSpPr txBox="1"/>
          <p:nvPr/>
        </p:nvSpPr>
        <p:spPr>
          <a:xfrm>
            <a:off x="642910" y="2714620"/>
            <a:ext cx="266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Участница проекта</a:t>
            </a:r>
            <a:endParaRPr lang="ru-RU" i="1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00760" y="2857496"/>
            <a:ext cx="2669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Участница проекта</a:t>
            </a:r>
            <a:endParaRPr lang="ru-RU" i="1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57422" y="56576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Аксенова Елена Викторовна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воспитатель  МАУДО г. Ялуторовска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«Детский сад №8»</a:t>
            </a:r>
            <a:endParaRPr lang="ru-RU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1802" y="5286388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Руководитель проекта</a:t>
            </a:r>
            <a:endParaRPr lang="ru-RU" i="1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612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2.fotki.ykt.ru/albums/userpics/12997/987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F:\IMG_11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285992"/>
            <a:ext cx="7143768" cy="42148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1571604" y="642918"/>
            <a:ext cx="59754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7030A0"/>
                </a:solidFill>
                <a:latin typeface="Arial Black" pitchFamily="34" charset="0"/>
              </a:rPr>
              <a:t>А это </a:t>
            </a:r>
            <a:r>
              <a:rPr lang="ru-RU" sz="4400" b="1" i="1" dirty="0" smtClean="0">
                <a:solidFill>
                  <a:srgbClr val="7030A0"/>
                </a:solidFill>
                <a:latin typeface="Arial Black" pitchFamily="34" charset="0"/>
              </a:rPr>
              <a:t>итоги</a:t>
            </a:r>
            <a:r>
              <a:rPr lang="ru-RU" sz="4000" b="1" i="1" dirty="0" smtClean="0">
                <a:solidFill>
                  <a:srgbClr val="7030A0"/>
                </a:solidFill>
                <a:latin typeface="Arial Black" pitchFamily="34" charset="0"/>
              </a:rPr>
              <a:t>  наших наблюдений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http://img1.liveinternet.ru/images/attach/c/2/67/649/67649683_1291905808_131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0"/>
            <a:ext cx="8856984" cy="652534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Arial Black" pitchFamily="34" charset="0"/>
              </a:rPr>
              <a:t>  </a:t>
            </a:r>
          </a:p>
          <a:p>
            <a:pPr marL="0" indent="0">
              <a:buNone/>
            </a:pPr>
            <a:r>
              <a:rPr lang="ru-RU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Arial Black" pitchFamily="34" charset="0"/>
              </a:rPr>
              <a:t>  </a:t>
            </a:r>
            <a:r>
              <a:rPr lang="ru-RU" sz="3600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Благодаря проекту, мы научились работать с календарем погоды, с метеорологическими приборами и опираясь на народные приметы предсказывать погоду. </a:t>
            </a:r>
          </a:p>
          <a:p>
            <a:pPr marL="0" indent="0">
              <a:buNone/>
            </a:pPr>
            <a:r>
              <a:rPr lang="ru-RU" sz="3600" i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3600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 Таким образом, наша гипотеза почти подтверждается и мы делаем вывод, что – народные приметы надёжны и их можно использовать для предсказания погоды!</a:t>
            </a:r>
          </a:p>
        </p:txBody>
      </p:sp>
    </p:spTree>
    <p:extLst>
      <p:ext uri="{BB962C8B-B14F-4D97-AF65-F5344CB8AC3E}">
        <p14:creationId xmlns:p14="http://schemas.microsoft.com/office/powerpoint/2010/main" xmlns="" val="28141003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009" y="43656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564" y="332656"/>
            <a:ext cx="8219256" cy="1143000"/>
          </a:xfr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sz="3600" i="1" dirty="0" smtClean="0">
                <a:solidFill>
                  <a:srgbClr val="002060"/>
                </a:solidFill>
                <a:latin typeface="Arial Black" pitchFamily="34" charset="0"/>
              </a:rPr>
              <a:t>Цель: Узнать,  можно ли верить  народным приметам?</a:t>
            </a:r>
            <a:endParaRPr lang="ru-RU" sz="3600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027" name="Picture 3" descr="C:\Users\Елена\Desktop\i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61776">
            <a:off x="492592" y="2096829"/>
            <a:ext cx="2511909" cy="1837183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http://900igr.net/datai/nasekomye-i-ptitsy/Ptitsy-eimoj.files/0034-056-Ptitsam-trudno-prikhoditsja-zimoj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49724">
            <a:off x="5925915" y="1961377"/>
            <a:ext cx="3095245" cy="1916096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28799"/>
            <a:ext cx="2664296" cy="2581255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3" y="4579020"/>
            <a:ext cx="2463824" cy="1696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1517" y="4507012"/>
            <a:ext cx="2520280" cy="1768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TextBox 2"/>
          <p:cNvSpPr txBox="1"/>
          <p:nvPr/>
        </p:nvSpPr>
        <p:spPr>
          <a:xfrm rot="20759189" flipH="1">
            <a:off x="1506088" y="3891228"/>
            <a:ext cx="1096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 Black" pitchFamily="34" charset="0"/>
              </a:rPr>
              <a:t>В</a:t>
            </a:r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</a:rPr>
              <a:t>ет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ер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60768" y="3906617"/>
            <a:ext cx="2438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Красный рассвет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866211">
            <a:off x="6358488" y="3906616"/>
            <a:ext cx="223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Птицы на снегу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2345" y="6239254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Дым столбом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43340" y="6275257"/>
            <a:ext cx="2638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Погодные явления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37342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960" y="0"/>
            <a:ext cx="91799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640960" cy="66247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u="sng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latin typeface="Comic Sans MS" pitchFamily="66" charset="0"/>
                <a:cs typeface="FrankRuehl" pitchFamily="34" charset="-79"/>
              </a:rPr>
              <a:t>Задачи:</a:t>
            </a:r>
          </a:p>
          <a:p>
            <a:pPr>
              <a:buFontTx/>
              <a:buChar char="-"/>
            </a:pPr>
            <a:r>
              <a:rPr lang="ru-RU" b="1" i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latin typeface="Comic Sans MS" pitchFamily="66" charset="0"/>
                <a:cs typeface="FrankRuehl" pitchFamily="34" charset="-79"/>
              </a:rPr>
              <a:t>Познакомиться с народными приметами;</a:t>
            </a:r>
          </a:p>
          <a:p>
            <a:pPr>
              <a:buFontTx/>
              <a:buChar char="-"/>
            </a:pPr>
            <a:r>
              <a:rPr lang="ru-RU" b="1" i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latin typeface="Comic Sans MS" pitchFamily="66" charset="0"/>
                <a:cs typeface="FrankRuehl" pitchFamily="34" charset="-79"/>
              </a:rPr>
              <a:t>Проводить наблюдения за погодой и фиксировать данные в таблицу для дальнейшего сопоставления;</a:t>
            </a:r>
          </a:p>
          <a:p>
            <a:pPr>
              <a:buFontTx/>
              <a:buChar char="-"/>
            </a:pPr>
            <a:r>
              <a:rPr lang="ru-RU" b="1" i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latin typeface="Comic Sans MS" pitchFamily="66" charset="0"/>
                <a:cs typeface="FrankRuehl" pitchFamily="34" charset="-79"/>
              </a:rPr>
              <a:t>Выбрать несколько народных примет, по которым мы будем предсказывать погоду; </a:t>
            </a:r>
          </a:p>
          <a:p>
            <a:pPr>
              <a:buFontTx/>
              <a:buChar char="-"/>
            </a:pPr>
            <a:r>
              <a:rPr lang="ru-RU" b="1" i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latin typeface="Comic Sans MS" pitchFamily="66" charset="0"/>
                <a:cs typeface="FrankRuehl" pitchFamily="34" charset="-79"/>
              </a:rPr>
              <a:t>Сопоставить народные приметы и полученные данные с наблюдениями за погодой;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7331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  <a:bevelB w="0"/>
            </a:sp3d>
          </a:bodyPr>
          <a:lstStyle/>
          <a:p>
            <a:pPr marL="0" indent="0">
              <a:buNone/>
            </a:pPr>
            <a:r>
              <a:rPr lang="ru-RU" dirty="0" smtClean="0"/>
              <a:t>                          </a:t>
            </a:r>
          </a:p>
          <a:p>
            <a:pPr marL="0" indent="0" algn="ctr">
              <a:buNone/>
            </a:pPr>
            <a:r>
              <a:rPr lang="ru-RU" sz="4800" i="1" dirty="0">
                <a:ln>
                  <a:solidFill>
                    <a:srgbClr val="FFFF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4800" i="1" dirty="0" smtClean="0">
                <a:ln>
                  <a:solidFill>
                    <a:srgbClr val="FFFF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7200" i="1" dirty="0" smtClean="0">
                <a:ln>
                  <a:solidFill>
                    <a:srgbClr val="FFFF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 Black" pitchFamily="34" charset="0"/>
              </a:rPr>
              <a:t>Гипотеза:</a:t>
            </a:r>
            <a:r>
              <a:rPr lang="ru-RU" sz="7200" dirty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 Black" pitchFamily="34" charset="0"/>
              </a:rPr>
              <a:t> </a:t>
            </a:r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 Black" pitchFamily="34" charset="0"/>
              </a:rPr>
              <a:t>  </a:t>
            </a:r>
          </a:p>
          <a:p>
            <a:pPr marL="0" indent="0" algn="ctr">
              <a:buNone/>
            </a:pPr>
            <a:endParaRPr lang="ru-RU" sz="4400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ru-RU" sz="4400" i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latin typeface="Arial Black" pitchFamily="34" charset="0"/>
              </a:rPr>
              <a:t>Народные приметы надёжны, их можно использовать для предсказания погоды</a:t>
            </a:r>
            <a:endParaRPr lang="ru-RU" sz="4400" i="1" dirty="0">
              <a:ln>
                <a:solidFill>
                  <a:srgbClr val="C00000"/>
                </a:solidFill>
              </a:ln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89489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3408"/>
            <a:ext cx="936104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i="1" dirty="0" smtClean="0">
                <a:solidFill>
                  <a:srgbClr val="002060"/>
                </a:solidFill>
                <a:latin typeface="Arial Black" pitchFamily="34" charset="0"/>
              </a:rPr>
              <a:t>Методы исследования</a:t>
            </a:r>
            <a:endParaRPr lang="ru-RU" sz="4800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4" name="Picture 11" descr="j021769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29554"/>
            <a:ext cx="2088232" cy="169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j02991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7636" y="1196752"/>
            <a:ext cx="2309887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Содержимое 4" descr="j0280530[1]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2455"/>
            <a:ext cx="2094384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7" y="3916397"/>
            <a:ext cx="2572966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18146" y="3319235"/>
            <a:ext cx="234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rgbClr val="C00000"/>
                </a:solidFill>
                <a:latin typeface="Arial Black" pitchFamily="34" charset="0"/>
              </a:rPr>
              <a:t>П</a:t>
            </a:r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>рочитать книгу</a:t>
            </a:r>
            <a:endParaRPr lang="ru-RU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64088" y="3288176"/>
            <a:ext cx="3074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>Спросить у родителей</a:t>
            </a:r>
            <a:endParaRPr lang="ru-RU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2260" y="5877272"/>
            <a:ext cx="3283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>Изучить энциклопедию</a:t>
            </a:r>
            <a:endParaRPr lang="ru-RU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68312" y="5874249"/>
            <a:ext cx="2614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Arial Black" pitchFamily="34" charset="0"/>
              </a:rPr>
              <a:t>Найти в интернете</a:t>
            </a:r>
            <a:endParaRPr lang="ru-RU" i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6726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3735849"/>
          </a:xfrm>
        </p:spPr>
        <p:txBody>
          <a:bodyPr>
            <a:normAutofit/>
            <a:scene3d>
              <a:camera prst="perspectiveBelow"/>
              <a:lightRig rig="threePt" dir="t"/>
            </a:scene3d>
          </a:bodyPr>
          <a:lstStyle/>
          <a:p>
            <a:pPr marL="0" indent="0" algn="ctr">
              <a:buNone/>
            </a:pPr>
            <a:r>
              <a:rPr lang="ru-RU" sz="2800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Погода – </a:t>
            </a:r>
            <a:r>
              <a:rPr lang="ru-RU" sz="2800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это атмосферные явления , которые происходят в природе </a:t>
            </a:r>
          </a:p>
          <a:p>
            <a:pPr marL="0" indent="0" algn="ctr">
              <a:buNone/>
            </a:pPr>
            <a:r>
              <a:rPr lang="ru-RU" sz="2800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(осадки, температура,  ветер)</a:t>
            </a:r>
          </a:p>
          <a:p>
            <a:pPr marL="0" indent="0">
              <a:buNone/>
            </a:pPr>
            <a:endParaRPr lang="ru-RU" sz="40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556" y="1988840"/>
            <a:ext cx="7992888" cy="44533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780919" y="3100318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Гроза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34024" y="310031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Снег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06449" y="3052812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Дождь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0919" y="4694272"/>
            <a:ext cx="1803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Полнолуние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56193" y="4731610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Облачно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06449" y="4719164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Ясно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0919" y="5942172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Звездопад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64993" y="5980638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Туман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79519" y="5954371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Гололёд</a:t>
            </a:r>
            <a:endParaRPr lang="ru-RU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8990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75455" y="620688"/>
            <a:ext cx="8229600" cy="1143000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4000" b="1" i="1" cap="all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Погоду нужно знать, чтобы </a:t>
            </a:r>
            <a:r>
              <a:rPr lang="ru-RU" sz="4000" b="1" i="1" cap="all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предостеречься</a:t>
            </a:r>
            <a:r>
              <a:rPr lang="ru-RU" sz="4000" b="1" i="1" cap="all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 от:</a:t>
            </a:r>
            <a:endParaRPr lang="ru-RU" sz="4000" b="1" i="1" cap="all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endParaRPr>
          </a:p>
        </p:txBody>
      </p:sp>
      <p:pic>
        <p:nvPicPr>
          <p:cNvPr id="4" name="Picture 10" descr="704063d92bdb2fe9e1f9ac2e0d81d1b4_full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55576" y="2132856"/>
            <a:ext cx="7632848" cy="4464496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1720" y="3875745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дождя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8949" y="3875745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ветра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04248" y="3875745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снегопада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6122472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грозы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17776" y="6166828"/>
            <a:ext cx="222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землетрясений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87613" y="6122472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ураганов</a:t>
            </a:r>
            <a:endParaRPr lang="ru-RU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16110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738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</a:rPr>
              <a:t>Погоду в </a:t>
            </a:r>
            <a:r>
              <a:rPr lang="ru-RU" b="1" i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</a:rPr>
              <a:t>древности определяли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2791" y="3074102"/>
            <a:ext cx="2530287" cy="34346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7618" y="5334164"/>
            <a:ext cx="2016224" cy="13433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70994" y="844124"/>
            <a:ext cx="2017192" cy="14287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35580">
            <a:off x="180103" y="4018340"/>
            <a:ext cx="2295525" cy="14287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0988" y="5329154"/>
            <a:ext cx="2016224" cy="14287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4764" y="2222701"/>
            <a:ext cx="1674719" cy="19442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086" y="844124"/>
            <a:ext cx="2173014" cy="14287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5272" y="1417392"/>
            <a:ext cx="2367706" cy="15928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3343" y="2137196"/>
            <a:ext cx="1637332" cy="1927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03396">
            <a:off x="6780620" y="4007804"/>
            <a:ext cx="2253831" cy="14498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8811" y="2305593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По облакам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8953" y="2638388"/>
            <a:ext cx="1720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По звездам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0675" y="2453722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По луне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3108" y="3653419"/>
            <a:ext cx="184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По деревьям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13343" y="4053766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По дыму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06876" y="5365317"/>
            <a:ext cx="2137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По насекомым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955" y="5549983"/>
            <a:ext cx="196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По животным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8086" y="6180242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По птицам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25661" y="6324089"/>
            <a:ext cx="15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По цветам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54024" y="6376713"/>
            <a:ext cx="2592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Колдуны, шаманы</a:t>
            </a:r>
            <a:endParaRPr lang="ru-RU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4147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1931</TotalTime>
  <Words>459</Words>
  <Application>Microsoft Office PowerPoint</Application>
  <PresentationFormat>Экран (4:3)</PresentationFormat>
  <Paragraphs>104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 «Можно ли верить народным приметам?»</vt:lpstr>
      <vt:lpstr>Слайд 2</vt:lpstr>
      <vt:lpstr>Цель: Узнать,  можно ли верить  народным приметам?</vt:lpstr>
      <vt:lpstr>Слайд 4</vt:lpstr>
      <vt:lpstr>Слайд 5</vt:lpstr>
      <vt:lpstr>Методы исследования</vt:lpstr>
      <vt:lpstr>Слайд 7</vt:lpstr>
      <vt:lpstr>Погоду нужно знать, чтобы предостеречься от:</vt:lpstr>
      <vt:lpstr>Погоду в древности определяли</vt:lpstr>
      <vt:lpstr>      Народные приметы –  это наблюдение за погодой без метеоприборов по природным явлениям, животным, растениям…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Ирина</cp:lastModifiedBy>
  <cp:revision>109</cp:revision>
  <dcterms:created xsi:type="dcterms:W3CDTF">2012-12-06T16:39:06Z</dcterms:created>
  <dcterms:modified xsi:type="dcterms:W3CDTF">2013-01-18T08:40:47Z</dcterms:modified>
</cp:coreProperties>
</file>